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6" r:id="rId4"/>
    <p:sldId id="293" r:id="rId5"/>
    <p:sldId id="29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5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4" autoAdjust="0"/>
  </p:normalViewPr>
  <p:slideViewPr>
    <p:cSldViewPr>
      <p:cViewPr>
        <p:scale>
          <a:sx n="60" d="100"/>
          <a:sy n="60" d="100"/>
        </p:scale>
        <p:origin x="-40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7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F52A7-BB44-4135-9AD6-61D93C6A0E3C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850A9-E774-41EA-AD48-B0416B01C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6403-788A-4AD0-A65C-1A8A5F7FA675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4DBB2-F9A8-49B9-92E5-D0F064DAA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DBB2-F9A8-49B9-92E5-D0F064DAA2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ver art cub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25A51C10-CF7B-48C3-BCB3-1B551865B0A0}" type="datetimeFigureOut">
              <a:rPr lang="en-US" smtClean="0"/>
              <a:pPr/>
              <a:t>3/18/2011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5562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‹#›</a:t>
            </a:fld>
            <a:endParaRPr lang="en-US" sz="14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248400"/>
            <a:ext cx="6934200" cy="457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INDUSTRY FUNDAMENTALS:  MODULE </a:t>
            </a: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4, </a:t>
            </a: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 </a:t>
            </a:r>
            <a:r>
              <a:rPr kumimoji="0" lang="en-US" sz="1200" b="1" i="0" u="none" strike="noStrike" kern="1200" cap="none" spc="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B— Transmission, Governance, Stability  &amp; Emerging Technologies</a:t>
            </a:r>
            <a:endParaRPr kumimoji="0" lang="en-US" sz="1200" b="1" i="0" u="none" strike="noStrike" kern="1200" cap="none" spc="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cover art cube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20000" y="5334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cip.mste.illinois.edu/applet2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grid.gov/sites/default/files/pdfs/sg_introductio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e.energy.gov/smartgrid.htm" TargetMode="External"/><Relationship Id="rId5" Type="http://schemas.openxmlformats.org/officeDocument/2006/relationships/hyperlink" Target="http://www.netl.doe.gov/smartgrid/referenceshelf/whitepapers/Modern%20Grid%20Benefits_Final_v1_0.pdf" TargetMode="External"/><Relationship Id="rId4" Type="http://schemas.openxmlformats.org/officeDocument/2006/relationships/hyperlink" Target="http://ge.ecomagination.com/smartgri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Smart Grid?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The ability to connect and use electricity generated from many small producers (decentralization) as opposed to few large producers (centralization)</a:t>
            </a:r>
          </a:p>
          <a:p>
            <a:r>
              <a:rPr lang="en-US" dirty="0" smtClean="0"/>
              <a:t>Integration of renewable resources</a:t>
            </a:r>
          </a:p>
          <a:p>
            <a:r>
              <a:rPr lang="en-US" dirty="0" smtClean="0"/>
              <a:t>Use of advanced electricity storage technologies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More characteristics of the Smart Grid as outlined by the 2007 Act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And also what most people think of when they hear the term Smart Grid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229600" cy="3276600"/>
          </a:xfrm>
        </p:spPr>
        <p:txBody>
          <a:bodyPr>
            <a:normAutofit/>
          </a:bodyPr>
          <a:lstStyle/>
          <a:p>
            <a:r>
              <a:rPr lang="en-US" i="1" dirty="0" smtClean="0"/>
              <a:t>Deployment of smart technologies (real-time, automated, interactive technologies that optimize the operation of appliances and consumer devices) for metering concerning grid operations and status, and distribution automation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57912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 Law 110-140, Dec. 19, 2007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world is converting to smart grid technologies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3505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Denmark </a:t>
            </a:r>
            <a:r>
              <a:rPr lang="en-US" sz="2400" dirty="0" smtClean="0"/>
              <a:t>has decentralized its power plants and incorporated wind power to meet its electricity needs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 </a:t>
            </a:r>
            <a:r>
              <a:rPr lang="en-US" sz="2400" dirty="0" smtClean="0"/>
              <a:t>China plans to turn its present grid into a smart grid by 2020.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Boulder</a:t>
            </a:r>
            <a:r>
              <a:rPr lang="en-US" sz="2400" dirty="0" smtClean="0"/>
              <a:t>, Colorado, is becoming the first full U.S. smart grid city — </a:t>
            </a:r>
            <a:r>
              <a:rPr lang="en-US" sz="2400" dirty="0" smtClean="0"/>
              <a:t>allowing homeowners to monitor </a:t>
            </a:r>
            <a:r>
              <a:rPr lang="en-US" sz="2400" dirty="0" smtClean="0"/>
              <a:t>how much power </a:t>
            </a:r>
            <a:r>
              <a:rPr lang="en-US" sz="2400" dirty="0" smtClean="0"/>
              <a:t>they use and to feed power back </a:t>
            </a:r>
            <a:r>
              <a:rPr lang="en-US" sz="2400" dirty="0" smtClean="0"/>
              <a:t>into the grid through </a:t>
            </a:r>
            <a:r>
              <a:rPr lang="en-US" sz="2400" dirty="0" smtClean="0"/>
              <a:t>solar rooftops</a:t>
            </a:r>
            <a:r>
              <a:rPr lang="en-US" sz="2400" dirty="0" smtClean="0"/>
              <a:t> </a:t>
            </a:r>
            <a:r>
              <a:rPr lang="en-US" sz="2400" dirty="0" smtClean="0"/>
              <a:t>panels.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Malta has invested 70 </a:t>
            </a:r>
            <a:r>
              <a:rPr lang="en-US" sz="2400" dirty="0" smtClean="0"/>
              <a:t>million </a:t>
            </a:r>
            <a:r>
              <a:rPr lang="en-US" sz="2400" dirty="0" smtClean="0"/>
              <a:t>Euros </a:t>
            </a:r>
            <a:r>
              <a:rPr lang="en-US" sz="2400" dirty="0" smtClean="0"/>
              <a:t>to upgrade its electric and water utility systems with smart-grid </a:t>
            </a:r>
            <a:r>
              <a:rPr lang="en-US" sz="2400" dirty="0" smtClean="0"/>
              <a:t>technology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Europe</a:t>
            </a:r>
            <a:r>
              <a:rPr lang="en-US" sz="2400" dirty="0" smtClean="0"/>
              <a:t>, Canada, Holland and many other nations are also upgrading their grids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57912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Smart Grid Revolution, U.S. Department of State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</a:t>
            </a:r>
            <a:r>
              <a:rPr lang="en-US" smtClean="0">
                <a:hlinkClick r:id="rId2"/>
              </a:rPr>
              <a:t>://</a:t>
            </a:r>
            <a:r>
              <a:rPr lang="en-US" smtClean="0">
                <a:hlinkClick r:id="rId2"/>
              </a:rPr>
              <a:t>tcip.mste.illinois.edu/applet2.php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 More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3932237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 smtClean="0"/>
              <a:t>The Smart Grid: An Introduction </a:t>
            </a:r>
            <a:r>
              <a:rPr lang="en-US" sz="3400" b="1" dirty="0" smtClean="0">
                <a:hlinkClick r:id="rId3"/>
              </a:rPr>
              <a:t>http://</a:t>
            </a:r>
            <a:r>
              <a:rPr lang="en-US" sz="3400" b="1" dirty="0" smtClean="0">
                <a:hlinkClick r:id="rId3"/>
              </a:rPr>
              <a:t>www.smartgrid.gov/sites/default/files/pdfs/sg_introduction.pdf</a:t>
            </a:r>
            <a:endParaRPr lang="en-US" sz="3400" b="1" dirty="0" smtClean="0"/>
          </a:p>
          <a:p>
            <a:r>
              <a:rPr lang="en-US" sz="3400" b="1" dirty="0" smtClean="0"/>
              <a:t>Plug Into the </a:t>
            </a:r>
            <a:r>
              <a:rPr lang="en-US" sz="3400" b="1" dirty="0" smtClean="0"/>
              <a:t>Smart Grid</a:t>
            </a:r>
            <a:br>
              <a:rPr lang="en-US" sz="3400" b="1" dirty="0" smtClean="0"/>
            </a:br>
            <a:r>
              <a:rPr lang="en-US" sz="3400" b="1" dirty="0" smtClean="0">
                <a:hlinkClick r:id="rId4"/>
              </a:rPr>
              <a:t>http://ge.ecomagination.com/smartgrid</a:t>
            </a:r>
            <a:r>
              <a:rPr lang="en-US" sz="3400" b="1" dirty="0" smtClean="0">
                <a:hlinkClick r:id="rId4"/>
              </a:rPr>
              <a:t>/</a:t>
            </a:r>
            <a:endParaRPr lang="en-US" sz="3400" b="1" dirty="0" smtClean="0"/>
          </a:p>
          <a:p>
            <a:r>
              <a:rPr lang="en-US" sz="3400" b="1" dirty="0" smtClean="0"/>
              <a:t>Modern </a:t>
            </a:r>
            <a:r>
              <a:rPr lang="en-US" sz="3400" b="1" dirty="0" smtClean="0"/>
              <a:t>Grid Benefits</a:t>
            </a:r>
            <a:br>
              <a:rPr lang="en-US" sz="3400" b="1" dirty="0" smtClean="0"/>
            </a:br>
            <a:r>
              <a:rPr lang="en-US" sz="3100" b="1" dirty="0" smtClean="0">
                <a:hlinkClick r:id="rId5"/>
              </a:rPr>
              <a:t>http://</a:t>
            </a:r>
            <a:r>
              <a:rPr lang="en-US" sz="3100" b="1" dirty="0" smtClean="0">
                <a:hlinkClick r:id="rId5"/>
              </a:rPr>
              <a:t>www.netl.doe.gov/smartgrid/referenceshelf/whitepapers/Modern%20Grid%20Benefits_Final_v1_0.pdf</a:t>
            </a:r>
            <a:endParaRPr lang="en-US" sz="3100" b="1" dirty="0" smtClean="0"/>
          </a:p>
          <a:p>
            <a:r>
              <a:rPr lang="en-US" sz="3400" b="1" dirty="0" smtClean="0"/>
              <a:t>Smart Grid</a:t>
            </a:r>
            <a:br>
              <a:rPr lang="en-US" sz="3400" b="1" dirty="0" smtClean="0"/>
            </a:br>
            <a:r>
              <a:rPr lang="en-US" sz="3400" b="1" dirty="0" smtClean="0">
                <a:hlinkClick r:id="rId6"/>
              </a:rPr>
              <a:t>http://</a:t>
            </a:r>
            <a:r>
              <a:rPr lang="en-US" sz="3400" b="1" dirty="0" smtClean="0">
                <a:hlinkClick r:id="rId6"/>
              </a:rPr>
              <a:t>www.oe.energy.gov/smartgrid.htm</a:t>
            </a:r>
            <a:endParaRPr lang="en-US" sz="34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The Smart Grid is…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</a:t>
            </a:r>
            <a:r>
              <a:rPr lang="en-US" sz="3600" dirty="0" smtClean="0"/>
              <a:t> systematic modernization of a very old electric power transmission system</a:t>
            </a:r>
          </a:p>
          <a:p>
            <a:r>
              <a:rPr lang="en-US" sz="3600" dirty="0" smtClean="0"/>
              <a:t>A change from entirely producer-controlled to a more system responsive and customer-driven model</a:t>
            </a:r>
            <a:endParaRPr lang="en-US" sz="36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Why do we need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Since 1982, growth in peak deman</a:t>
            </a:r>
            <a:r>
              <a:rPr lang="en-US" sz="3600" dirty="0" smtClean="0"/>
              <a:t>d for electricity—driven by population growth, bigger houses, bigger TVs, more air conditioners and more computers—has exceeded transmission growth by almost 25% every year.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5486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Smart Grid: An Introduction, U.S. DOE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Transmission and distribution losses are related to how heavily </a:t>
            </a:r>
            <a:r>
              <a:rPr lang="en-US" dirty="0" smtClean="0"/>
              <a:t>the system </a:t>
            </a:r>
            <a:r>
              <a:rPr lang="en-US" dirty="0" smtClean="0"/>
              <a:t>is loaded. U.S.-wide transmission and distribution losses </a:t>
            </a:r>
            <a:r>
              <a:rPr lang="en-US" dirty="0" smtClean="0"/>
              <a:t>were about </a:t>
            </a:r>
            <a:r>
              <a:rPr lang="en-US" dirty="0" smtClean="0"/>
              <a:t>5% in 1970, and grew to 9.5% in 2001, due to </a:t>
            </a:r>
            <a:r>
              <a:rPr lang="en-US" dirty="0" smtClean="0"/>
              <a:t>heavier utilization </a:t>
            </a:r>
            <a:r>
              <a:rPr lang="en-US" dirty="0" smtClean="0"/>
              <a:t>and more frequent congestion. Congested </a:t>
            </a:r>
            <a:r>
              <a:rPr lang="en-US" dirty="0" smtClean="0"/>
              <a:t>transmission paths</a:t>
            </a:r>
            <a:r>
              <a:rPr lang="en-US" dirty="0" smtClean="0"/>
              <a:t>, or “bottlenecks,” now affect many parts of the grid across </a:t>
            </a:r>
            <a:r>
              <a:rPr lang="en-US" dirty="0" smtClean="0"/>
              <a:t>the country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57150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SmartGrid 2030, U.S. DOE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524000"/>
          </a:xfrm>
        </p:spPr>
        <p:txBody>
          <a:bodyPr/>
          <a:lstStyle/>
          <a:p>
            <a:r>
              <a:rPr lang="en-US" dirty="0" smtClean="0"/>
              <a:t>Why do we need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Power </a:t>
            </a:r>
            <a:r>
              <a:rPr lang="en-US" dirty="0" smtClean="0"/>
              <a:t>outages </a:t>
            </a:r>
            <a:r>
              <a:rPr lang="en-US" dirty="0" smtClean="0"/>
              <a:t>cost </a:t>
            </a:r>
            <a:r>
              <a:rPr lang="en-US" dirty="0" smtClean="0"/>
              <a:t>the economy from $25 to $180 </a:t>
            </a:r>
            <a:r>
              <a:rPr lang="en-US" dirty="0" smtClean="0"/>
              <a:t>billion annually</a:t>
            </a:r>
            <a:r>
              <a:rPr lang="en-US" dirty="0" smtClean="0"/>
              <a:t>. These costs could soar if outages or disturbances </a:t>
            </a:r>
            <a:r>
              <a:rPr lang="en-US" dirty="0" smtClean="0"/>
              <a:t>become more </a:t>
            </a:r>
            <a:r>
              <a:rPr lang="en-US" dirty="0" smtClean="0"/>
              <a:t>frequent or longer in duration. There are </a:t>
            </a:r>
            <a:r>
              <a:rPr lang="en-US" dirty="0" smtClean="0"/>
              <a:t>also  operational problems </a:t>
            </a:r>
            <a:r>
              <a:rPr lang="en-US" dirty="0" smtClean="0"/>
              <a:t>in maintaining voltage levels.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7150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SmartGrid 2030, U.S. DOE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Why do we need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average outage affected 15% more customers in 1996-2000 than it did during 1991-1995.</a:t>
            </a:r>
          </a:p>
          <a:p>
            <a:r>
              <a:rPr lang="en-US" sz="3200" dirty="0" smtClean="0"/>
              <a:t>In many areas of the U.S., the only way the local utility company knows there is a power outage is when a customer </a:t>
            </a:r>
            <a:br>
              <a:rPr lang="en-US" sz="3200" dirty="0" smtClean="0"/>
            </a:br>
            <a:r>
              <a:rPr lang="en-US" sz="3200" dirty="0" smtClean="0"/>
              <a:t>phones them to report it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5867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Smart Grid: An Introduction, U.S. DOE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Why do we need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sz="3600" dirty="0" smtClean="0"/>
              <a:t>The grid system of the 1900s was not designed to address:</a:t>
            </a:r>
          </a:p>
          <a:p>
            <a:pPr lvl="1"/>
            <a:r>
              <a:rPr lang="en-US" sz="3200" dirty="0" smtClean="0"/>
              <a:t>Energy efficiency</a:t>
            </a:r>
          </a:p>
          <a:p>
            <a:pPr lvl="1"/>
            <a:r>
              <a:rPr lang="en-US" sz="3200" dirty="0" smtClean="0"/>
              <a:t>Environmental impacts</a:t>
            </a:r>
          </a:p>
          <a:p>
            <a:pPr lvl="1"/>
            <a:r>
              <a:rPr lang="en-US" sz="3200" dirty="0" smtClean="0"/>
              <a:t>Direct customer choice and interaction with the system</a:t>
            </a:r>
          </a:p>
          <a:p>
            <a:pPr lvl="1"/>
            <a:r>
              <a:rPr lang="en-US" sz="3200" dirty="0" smtClean="0"/>
              <a:t>Security of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And it’s the law…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Federal Energy Independence and Security Act (EISA) of 2007</a:t>
            </a:r>
          </a:p>
          <a:p>
            <a:r>
              <a:rPr lang="en-US" i="1" dirty="0" smtClean="0"/>
              <a:t>It is the policy of the United States to support the </a:t>
            </a:r>
            <a:r>
              <a:rPr lang="en-US" i="1" dirty="0" smtClean="0"/>
              <a:t>modernization of </a:t>
            </a:r>
            <a:r>
              <a:rPr lang="en-US" i="1" dirty="0" smtClean="0"/>
              <a:t>the Nation’s electricity transmission and distribution </a:t>
            </a:r>
            <a:r>
              <a:rPr lang="en-US" i="1" dirty="0" smtClean="0"/>
              <a:t>system to </a:t>
            </a:r>
            <a:r>
              <a:rPr lang="en-US" i="1" dirty="0" smtClean="0"/>
              <a:t>maintain a reliable and secure electricity infrastructure </a:t>
            </a:r>
            <a:r>
              <a:rPr lang="en-US" i="1" dirty="0" smtClean="0"/>
              <a:t>that can </a:t>
            </a:r>
            <a:r>
              <a:rPr lang="en-US" i="1" dirty="0" smtClean="0"/>
              <a:t>meet future demand </a:t>
            </a:r>
            <a:r>
              <a:rPr lang="en-US" i="1" dirty="0" smtClean="0"/>
              <a:t>growth…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57912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 Law 110-140, Dec. 19, 2007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i="1" dirty="0" smtClean="0"/>
              <a:t>and to achieve each of the following</a:t>
            </a:r>
            <a:r>
              <a:rPr lang="en-US" sz="4000" i="1" dirty="0" smtClean="0"/>
              <a:t>, which </a:t>
            </a:r>
            <a:r>
              <a:rPr lang="en-US" sz="4000" i="1" dirty="0" smtClean="0"/>
              <a:t>together characterize a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/>
              <a:t>Smart </a:t>
            </a:r>
            <a:r>
              <a:rPr lang="en-US" sz="4000" i="1" dirty="0" smtClean="0"/>
              <a:t>Grid: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Increased use of digital information and controls technology to improve reliability, security and efficiency of the grid</a:t>
            </a:r>
          </a:p>
          <a:p>
            <a:r>
              <a:rPr lang="en-US" dirty="0" smtClean="0"/>
              <a:t>The ability to detect, prevent</a:t>
            </a:r>
            <a:r>
              <a:rPr lang="en-US" dirty="0" smtClean="0"/>
              <a:t>, </a:t>
            </a:r>
            <a:r>
              <a:rPr lang="en-US" dirty="0" smtClean="0"/>
              <a:t>respond to, or recover from system security threats</a:t>
            </a:r>
            <a:r>
              <a:rPr lang="en-US" dirty="0" smtClean="0"/>
              <a:t>, including </a:t>
            </a:r>
            <a:r>
              <a:rPr lang="en-US" dirty="0" smtClean="0"/>
              <a:t>cyber-security threats and </a:t>
            </a:r>
            <a:r>
              <a:rPr lang="en-US" dirty="0" smtClean="0"/>
              <a:t>terrorism </a:t>
            </a:r>
            <a:r>
              <a:rPr lang="en-US" dirty="0" smtClean="0"/>
              <a:t>using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digital information</a:t>
            </a:r>
            <a:r>
              <a:rPr lang="en-US" dirty="0" smtClean="0"/>
              <a:t>, media, and devices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763</TotalTime>
  <Words>663</Words>
  <Application>Microsoft Office PowerPoint</Application>
  <PresentationFormat>On-screen Show (4:3)</PresentationFormat>
  <Paragraphs>55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Deluxe</vt:lpstr>
      <vt:lpstr>What is the Smart Grid?</vt:lpstr>
      <vt:lpstr>The Smart Grid is…</vt:lpstr>
      <vt:lpstr>Why do we need it?</vt:lpstr>
      <vt:lpstr>Why do we need it?</vt:lpstr>
      <vt:lpstr>Why do we need it?</vt:lpstr>
      <vt:lpstr>Why do we need it?</vt:lpstr>
      <vt:lpstr>Why do we need it?</vt:lpstr>
      <vt:lpstr>And it’s the law…</vt:lpstr>
      <vt:lpstr>and to achieve each of the following, which together characterize a  Smart Grid:</vt:lpstr>
      <vt:lpstr>More characteristics of the Smart Grid as outlined by the 2007 Act</vt:lpstr>
      <vt:lpstr>And also what most people think of when they hear the term Smart Grid</vt:lpstr>
      <vt:lpstr>The world is converting to smart grid technologies</vt:lpstr>
      <vt:lpstr>Grid Simulator</vt:lpstr>
      <vt:lpstr>For More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hcotner</dc:creator>
  <cp:lastModifiedBy>anderson</cp:lastModifiedBy>
  <cp:revision>92</cp:revision>
  <dcterms:created xsi:type="dcterms:W3CDTF">2010-11-20T19:51:47Z</dcterms:created>
  <dcterms:modified xsi:type="dcterms:W3CDTF">2011-03-18T22:40:39Z</dcterms:modified>
</cp:coreProperties>
</file>